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  <p:sldMasterId id="2147483660" r:id="rId5"/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6858000" cx="12192000"/>
  <p:notesSz cx="7010400" cy="9296400"/>
  <p:embeddedFontLst>
    <p:embeddedFont>
      <p:font typeface="Playfair Display"/>
      <p:regular r:id="rId31"/>
      <p:bold r:id="rId32"/>
      <p:italic r:id="rId33"/>
      <p:boldItalic r:id="rId34"/>
    </p:embeddedFont>
    <p:embeddedFont>
      <p:font typeface="Antic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hV0M8pdKWFDADalZZyRR83vdfB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layfairDisplay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PlayfairDisplay-italic.fntdata"/><Relationship Id="rId10" Type="http://schemas.openxmlformats.org/officeDocument/2006/relationships/slide" Target="slides/slide3.xml"/><Relationship Id="rId32" Type="http://schemas.openxmlformats.org/officeDocument/2006/relationships/font" Target="fonts/PlayfairDisplay-bold.fntdata"/><Relationship Id="rId13" Type="http://schemas.openxmlformats.org/officeDocument/2006/relationships/slide" Target="slides/slide6.xml"/><Relationship Id="rId35" Type="http://schemas.openxmlformats.org/officeDocument/2006/relationships/font" Target="fonts/Antic-regular.fntdata"/><Relationship Id="rId12" Type="http://schemas.openxmlformats.org/officeDocument/2006/relationships/slide" Target="slides/slide5.xml"/><Relationship Id="rId34" Type="http://schemas.openxmlformats.org/officeDocument/2006/relationships/font" Target="fonts/PlayfairDisplay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Hi, everyone welcome to week two of the Lab2Market core program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Time is really flying by. It’s hard to believe we’re already into the second week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Hopefully you had a good week of getting out of the building, and engaging with potential customers and stakeholders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 imagine you are starting to gain some insights into your target customers and their problems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and validating your value proposition.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have been talking a lot about customers and value propositions in the pre-program and core program to date, because it truly is the must fundamental building block of a successful business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But this week and for the remainder of the core program, we will start delving a little bit deeper into the other aspects of our business model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This week in particular, we will discuss customer relationships, and channels.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ae08067504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ae08067504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g2ae08067504_0_0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26917855e7_0_15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26917855e7_0_15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326917855e7_0_15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6917855e7_0_2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6917855e7_0_2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26917855e7_0_26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ae08067504_0_25:notes"/>
          <p:cNvSpPr/>
          <p:nvPr>
            <p:ph idx="2" type="sldImg"/>
          </p:nvPr>
        </p:nvSpPr>
        <p:spPr>
          <a:xfrm>
            <a:off x="2921000" y="521309"/>
            <a:ext cx="3505200" cy="26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ae08067504_0_25:notes"/>
          <p:cNvSpPr txBox="1"/>
          <p:nvPr>
            <p:ph idx="1" type="body"/>
          </p:nvPr>
        </p:nvSpPr>
        <p:spPr>
          <a:xfrm>
            <a:off x="934720" y="3305387"/>
            <a:ext cx="74778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ae08067504_0_25:notes"/>
          <p:cNvSpPr txBox="1"/>
          <p:nvPr>
            <p:ph idx="12" type="sldNum"/>
          </p:nvPr>
        </p:nvSpPr>
        <p:spPr>
          <a:xfrm>
            <a:off x="5295124" y="6610773"/>
            <a:ext cx="40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It’s more like we’re skipping ahead so that we can make the most out of our weekly workshops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 that you have the information you need in hand when you’re ready to move to the next step.</a:t>
            </a:r>
            <a:endParaRPr/>
          </a:p>
          <a:p>
            <a:pPr indent="-2540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e08067504_0_196:notes"/>
          <p:cNvSpPr/>
          <p:nvPr>
            <p:ph idx="2" type="sldImg"/>
          </p:nvPr>
        </p:nvSpPr>
        <p:spPr>
          <a:xfrm>
            <a:off x="2921000" y="521309"/>
            <a:ext cx="3505200" cy="26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ae08067504_0_196:notes"/>
          <p:cNvSpPr txBox="1"/>
          <p:nvPr>
            <p:ph idx="1" type="body"/>
          </p:nvPr>
        </p:nvSpPr>
        <p:spPr>
          <a:xfrm>
            <a:off x="934720" y="3305387"/>
            <a:ext cx="74778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2ae08067504_0_196:notes"/>
          <p:cNvSpPr txBox="1"/>
          <p:nvPr>
            <p:ph idx="12" type="sldNum"/>
          </p:nvPr>
        </p:nvSpPr>
        <p:spPr>
          <a:xfrm>
            <a:off x="5295124" y="6610773"/>
            <a:ext cx="40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It’s important to note that a startup is not targeting all potential customers in their market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 every market, there are certain segments of customers who are more likely to purchase your solution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It’s usually possible to group these customers based on the characteristics the hold in common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This is what we mean by customer segmentation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ae08067504_0_368:notes"/>
          <p:cNvSpPr/>
          <p:nvPr>
            <p:ph idx="2" type="sldImg"/>
          </p:nvPr>
        </p:nvSpPr>
        <p:spPr>
          <a:xfrm>
            <a:off x="2921000" y="521309"/>
            <a:ext cx="3505200" cy="26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2ae08067504_0_368:notes"/>
          <p:cNvSpPr txBox="1"/>
          <p:nvPr>
            <p:ph idx="1" type="body"/>
          </p:nvPr>
        </p:nvSpPr>
        <p:spPr>
          <a:xfrm>
            <a:off x="934720" y="3305387"/>
            <a:ext cx="74778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2ae08067504_0_368:notes"/>
          <p:cNvSpPr txBox="1"/>
          <p:nvPr>
            <p:ph idx="12" type="sldNum"/>
          </p:nvPr>
        </p:nvSpPr>
        <p:spPr>
          <a:xfrm>
            <a:off x="5295124" y="6610773"/>
            <a:ext cx="40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e08067504_0_1351:notes"/>
          <p:cNvSpPr txBox="1"/>
          <p:nvPr>
            <p:ph idx="1" type="body"/>
          </p:nvPr>
        </p:nvSpPr>
        <p:spPr>
          <a:xfrm>
            <a:off x="934720" y="3305387"/>
            <a:ext cx="74778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2ae08067504_0_1351:notes"/>
          <p:cNvSpPr/>
          <p:nvPr>
            <p:ph idx="2" type="sldImg"/>
          </p:nvPr>
        </p:nvSpPr>
        <p:spPr>
          <a:xfrm>
            <a:off x="2921000" y="521309"/>
            <a:ext cx="3505200" cy="26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ae08067504_0_1358:notes"/>
          <p:cNvSpPr txBox="1"/>
          <p:nvPr>
            <p:ph idx="1" type="body"/>
          </p:nvPr>
        </p:nvSpPr>
        <p:spPr>
          <a:xfrm>
            <a:off x="934720" y="3305387"/>
            <a:ext cx="74778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3" name="Google Shape;393;g2ae08067504_0_1358:notes"/>
          <p:cNvSpPr/>
          <p:nvPr>
            <p:ph idx="2" type="sldImg"/>
          </p:nvPr>
        </p:nvSpPr>
        <p:spPr>
          <a:xfrm>
            <a:off x="2921000" y="521309"/>
            <a:ext cx="3505200" cy="26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Our agenda today deals with the following topics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[Read agenda topics]</a:t>
            </a:r>
            <a:endParaRPr/>
          </a:p>
        </p:txBody>
      </p:sp>
      <p:sp>
        <p:nvSpPr>
          <p:cNvPr id="252" name="Google Shape;2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e08067504_0_1366:notes"/>
          <p:cNvSpPr/>
          <p:nvPr>
            <p:ph idx="2" type="sldImg"/>
          </p:nvPr>
        </p:nvSpPr>
        <p:spPr>
          <a:xfrm>
            <a:off x="2921000" y="521309"/>
            <a:ext cx="3505200" cy="26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" name="Google Shape;402;g2ae08067504_0_1366:notes"/>
          <p:cNvSpPr txBox="1"/>
          <p:nvPr>
            <p:ph idx="1" type="body"/>
          </p:nvPr>
        </p:nvSpPr>
        <p:spPr>
          <a:xfrm>
            <a:off x="934720" y="3305387"/>
            <a:ext cx="74778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3" name="Google Shape;403;g2ae08067504_0_1366:notes"/>
          <p:cNvSpPr txBox="1"/>
          <p:nvPr>
            <p:ph idx="12" type="sldNum"/>
          </p:nvPr>
        </p:nvSpPr>
        <p:spPr>
          <a:xfrm>
            <a:off x="5295124" y="6610773"/>
            <a:ext cx="40506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e08067504_0_1548:notes"/>
          <p:cNvSpPr txBox="1"/>
          <p:nvPr>
            <p:ph idx="1" type="body"/>
          </p:nvPr>
        </p:nvSpPr>
        <p:spPr>
          <a:xfrm>
            <a:off x="934720" y="3305387"/>
            <a:ext cx="74778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2ae08067504_0_1548:notes"/>
          <p:cNvSpPr/>
          <p:nvPr>
            <p:ph idx="2" type="sldImg"/>
          </p:nvPr>
        </p:nvSpPr>
        <p:spPr>
          <a:xfrm>
            <a:off x="2921000" y="521309"/>
            <a:ext cx="3505200" cy="261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ae08067504_0_171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2ae08067504_0_171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g2ae08067504_0_1718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To define the concept more clearly: [read definition]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The word GET is highlighted here because this is the stage where we currently find ourselves in our relationship with our customer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are simply trying to figure out how to establish new relationships with the customer segments we have chosen</a:t>
            </a:r>
            <a:endParaRPr/>
          </a:p>
        </p:txBody>
      </p:sp>
      <p:sp>
        <p:nvSpPr>
          <p:cNvPr id="430" name="Google Shape;43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6917855e7_0_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26917855e7_0_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26917855e7_0_9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6633ce4b9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6633ce4b9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26633ce4b9_0_0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26917855e7_0_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26917855e7_0_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26917855e7_0_1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e08067504_0_172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ae08067504_0_172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ae08067504_0_1728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e08067504_0_1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ae08067504_0_1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ae08067504_0_11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e08067504_0_1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ae08067504_0_1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2ae08067504_0_18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3E3E3E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65"/>
          <p:cNvCxnSpPr/>
          <p:nvPr/>
        </p:nvCxnSpPr>
        <p:spPr>
          <a:xfrm rot="10800000">
            <a:off x="530816" y="5904855"/>
            <a:ext cx="419616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65"/>
          <p:cNvSpPr txBox="1"/>
          <p:nvPr>
            <p:ph idx="1" type="subTitle"/>
          </p:nvPr>
        </p:nvSpPr>
        <p:spPr>
          <a:xfrm>
            <a:off x="546314" y="3721641"/>
            <a:ext cx="6197599" cy="787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5"/>
          <p:cNvSpPr txBox="1"/>
          <p:nvPr>
            <p:ph idx="2" type="body"/>
          </p:nvPr>
        </p:nvSpPr>
        <p:spPr>
          <a:xfrm>
            <a:off x="10380125" y="5455402"/>
            <a:ext cx="1571625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Logo, icon&#10;&#10;Description automatically generated" id="19" name="Google Shape;1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75210" y="-2075233"/>
            <a:ext cx="9961288" cy="9961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low confidence" id="20" name="Google Shape;2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54" y="2102102"/>
            <a:ext cx="1954476" cy="117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3E3E3E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06"/>
          <p:cNvCxnSpPr/>
          <p:nvPr/>
        </p:nvCxnSpPr>
        <p:spPr>
          <a:xfrm rot="10800000">
            <a:off x="530816" y="5904855"/>
            <a:ext cx="419616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06"/>
          <p:cNvSpPr txBox="1"/>
          <p:nvPr>
            <p:ph idx="1" type="subTitle"/>
          </p:nvPr>
        </p:nvSpPr>
        <p:spPr>
          <a:xfrm>
            <a:off x="546314" y="3721641"/>
            <a:ext cx="6197599" cy="787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06"/>
          <p:cNvSpPr txBox="1"/>
          <p:nvPr>
            <p:ph idx="2" type="body"/>
          </p:nvPr>
        </p:nvSpPr>
        <p:spPr>
          <a:xfrm>
            <a:off x="10380125" y="5455402"/>
            <a:ext cx="1571625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Logo, icon&#10;&#10;Description automatically generated" id="78" name="Google Shape;7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75210" y="-2075233"/>
            <a:ext cx="9961288" cy="9961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low confidence" id="79" name="Google Shape;7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54" y="2102102"/>
            <a:ext cx="1954476" cy="117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tatement Slide_3">
  <p:cSld name="Impact Statement Slide_3">
    <p:bg>
      <p:bgPr>
        <a:solidFill>
          <a:srgbClr val="F5F8FA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8"/>
          <p:cNvSpPr txBox="1"/>
          <p:nvPr>
            <p:ph idx="1" type="subTitle"/>
          </p:nvPr>
        </p:nvSpPr>
        <p:spPr>
          <a:xfrm>
            <a:off x="6405967" y="2383048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3600"/>
              <a:buNone/>
              <a:defRPr b="1" sz="36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8" name="Google Shape;88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2083123" y="2369396"/>
            <a:ext cx="11460803" cy="11460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 left- blue">
  <p:cSld name="SECTION_TITLE_AND_DESCRIPTION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e08067504_0_18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g2ae08067504_0_188"/>
          <p:cNvSpPr txBox="1"/>
          <p:nvPr>
            <p:ph type="title"/>
          </p:nvPr>
        </p:nvSpPr>
        <p:spPr>
          <a:xfrm>
            <a:off x="6450000" y="14422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92" name="Google Shape;92;g2ae08067504_0_188"/>
          <p:cNvSpPr txBox="1"/>
          <p:nvPr>
            <p:ph idx="1" type="subTitle"/>
          </p:nvPr>
        </p:nvSpPr>
        <p:spPr>
          <a:xfrm>
            <a:off x="6450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3" name="Google Shape;93;g2ae08067504_0_188"/>
          <p:cNvSpPr txBox="1"/>
          <p:nvPr>
            <p:ph idx="2" type="body"/>
          </p:nvPr>
        </p:nvSpPr>
        <p:spPr>
          <a:xfrm>
            <a:off x="490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highlight>
                  <a:schemeClr val="lt1"/>
                </a:highlight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highlight>
                  <a:schemeClr val="lt1"/>
                </a:highlight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highlight>
                  <a:schemeClr val="lt1"/>
                </a:highlight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94" name="Google Shape;94;g2ae08067504_0_18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" name="Google Shape;95;g2ae08067504_0_188"/>
          <p:cNvPicPr preferRelativeResize="0"/>
          <p:nvPr/>
        </p:nvPicPr>
        <p:blipFill rotWithShape="1">
          <a:blip r:embed="rId2">
            <a:alphaModFix/>
          </a:blip>
          <a:srcRect b="11438" l="0" r="0" t="73200"/>
          <a:stretch/>
        </p:blipFill>
        <p:spPr>
          <a:xfrm>
            <a:off x="10956467" y="6275567"/>
            <a:ext cx="1602909" cy="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bg>
      <p:bgPr>
        <a:solidFill>
          <a:srgbClr val="F5F8FA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3"/>
          <p:cNvSpPr txBox="1"/>
          <p:nvPr>
            <p:ph idx="1" type="body"/>
          </p:nvPr>
        </p:nvSpPr>
        <p:spPr>
          <a:xfrm>
            <a:off x="1007390" y="2076773"/>
            <a:ext cx="92370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73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99" name="Google Shape;99;p73"/>
          <p:cNvCxnSpPr/>
          <p:nvPr/>
        </p:nvCxnSpPr>
        <p:spPr>
          <a:xfrm rot="10800000">
            <a:off x="1290300" y="6642754"/>
            <a:ext cx="10901700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100" name="Google Shape;100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bg>
      <p:bgPr>
        <a:solidFill>
          <a:srgbClr val="F5F8FA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0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70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04" name="Google Shape;104;p70"/>
          <p:cNvCxnSpPr/>
          <p:nvPr/>
        </p:nvCxnSpPr>
        <p:spPr>
          <a:xfrm rot="10800000">
            <a:off x="1290300" y="6642754"/>
            <a:ext cx="10901700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5" name="Google Shape;105;p70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Icon&#10;&#10;Description automatically generated" id="106" name="Google Shape;106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- blue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e08067504_0_1529"/>
          <p:cNvSpPr/>
          <p:nvPr/>
        </p:nvSpPr>
        <p:spPr>
          <a:xfrm>
            <a:off x="-90983" y="-111200"/>
            <a:ext cx="3744000" cy="196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ae08067504_0_152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0" name="Google Shape;110;g2ae08067504_0_152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11" name="Google Shape;111;g2ae08067504_0_15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g2ae08067504_0_1529"/>
          <p:cNvPicPr preferRelativeResize="0"/>
          <p:nvPr/>
        </p:nvPicPr>
        <p:blipFill rotWithShape="1">
          <a:blip r:embed="rId2">
            <a:alphaModFix/>
          </a:blip>
          <a:srcRect b="11438" l="0" r="0" t="73200"/>
          <a:stretch/>
        </p:blipFill>
        <p:spPr>
          <a:xfrm>
            <a:off x="10956467" y="6275567"/>
            <a:ext cx="1602909" cy="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 left- purple">
  <p:cSld name="SECTION_TITLE_AND_DESCRIPTION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e08067504_0_153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ae08067504_0_1535"/>
          <p:cNvSpPr txBox="1"/>
          <p:nvPr>
            <p:ph type="title"/>
          </p:nvPr>
        </p:nvSpPr>
        <p:spPr>
          <a:xfrm>
            <a:off x="6450000" y="14422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600"/>
              <a:buNone/>
              <a:defRPr sz="5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6" name="Google Shape;116;g2ae08067504_0_1535"/>
          <p:cNvSpPr txBox="1"/>
          <p:nvPr>
            <p:ph idx="1" type="subTitle"/>
          </p:nvPr>
        </p:nvSpPr>
        <p:spPr>
          <a:xfrm>
            <a:off x="6450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g2ae08067504_0_1535"/>
          <p:cNvSpPr txBox="1"/>
          <p:nvPr>
            <p:ph idx="2" type="body"/>
          </p:nvPr>
        </p:nvSpPr>
        <p:spPr>
          <a:xfrm>
            <a:off x="490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highlight>
                  <a:schemeClr val="lt1"/>
                </a:highlight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highlight>
                  <a:schemeClr val="lt1"/>
                </a:highlight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highlight>
                  <a:schemeClr val="lt1"/>
                </a:highlight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118" name="Google Shape;118;g2ae08067504_0_15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g2ae08067504_0_1535"/>
          <p:cNvPicPr preferRelativeResize="0"/>
          <p:nvPr/>
        </p:nvPicPr>
        <p:blipFill rotWithShape="1">
          <a:blip r:embed="rId2">
            <a:alphaModFix/>
          </a:blip>
          <a:srcRect b="75087" l="18227" r="0" t="10631"/>
          <a:stretch/>
        </p:blipFill>
        <p:spPr>
          <a:xfrm>
            <a:off x="11201400" y="6273800"/>
            <a:ext cx="1409700" cy="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- purple">
  <p:cSld name="ONE_COLUMN_TEX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e08067504_0_1542"/>
          <p:cNvSpPr/>
          <p:nvPr/>
        </p:nvSpPr>
        <p:spPr>
          <a:xfrm>
            <a:off x="-90983" y="-111200"/>
            <a:ext cx="3744000" cy="196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ae08067504_0_1542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3" name="Google Shape;123;g2ae08067504_0_1542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g2ae08067504_0_154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g2ae08067504_0_1542"/>
          <p:cNvPicPr preferRelativeResize="0"/>
          <p:nvPr/>
        </p:nvPicPr>
        <p:blipFill rotWithShape="1">
          <a:blip r:embed="rId2">
            <a:alphaModFix/>
          </a:blip>
          <a:srcRect b="75087" l="18227" r="0" t="10631"/>
          <a:stretch/>
        </p:blipFill>
        <p:spPr>
          <a:xfrm>
            <a:off x="11201400" y="6273800"/>
            <a:ext cx="1409700" cy="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 blue">
  <p:cSld name="SECTION_TITLE_AND_DESCRIPTION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e08067504_0_17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ae08067504_0_1711"/>
          <p:cNvSpPr txBox="1"/>
          <p:nvPr>
            <p:ph type="title"/>
          </p:nvPr>
        </p:nvSpPr>
        <p:spPr>
          <a:xfrm>
            <a:off x="354000" y="14422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9" name="Google Shape;129;g2ae08067504_0_1711"/>
          <p:cNvSpPr txBox="1"/>
          <p:nvPr>
            <p:ph idx="1" type="subTitle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g2ae08067504_0_171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highlight>
                  <a:schemeClr val="lt1"/>
                </a:highlight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highlight>
                  <a:schemeClr val="lt1"/>
                </a:highlight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highlight>
                  <a:schemeClr val="lt1"/>
                </a:highlight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131" name="Google Shape;131;g2ae08067504_0_17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g2ae08067504_0_1711"/>
          <p:cNvPicPr preferRelativeResize="0"/>
          <p:nvPr/>
        </p:nvPicPr>
        <p:blipFill rotWithShape="1">
          <a:blip r:embed="rId2">
            <a:alphaModFix/>
          </a:blip>
          <a:srcRect b="25785" l="18227" r="0" t="53586"/>
          <a:stretch/>
        </p:blipFill>
        <p:spPr>
          <a:xfrm>
            <a:off x="11201400" y="6201467"/>
            <a:ext cx="14097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rgbClr val="F5F8FA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134" name="Google Shape;134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7428" y="1735734"/>
            <a:ext cx="11722136" cy="391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5"/>
          <p:cNvSpPr txBox="1"/>
          <p:nvPr>
            <p:ph idx="1" type="body"/>
          </p:nvPr>
        </p:nvSpPr>
        <p:spPr>
          <a:xfrm>
            <a:off x="3505199" y="229450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15"/>
          <p:cNvSpPr txBox="1"/>
          <p:nvPr>
            <p:ph idx="2" type="subTitle"/>
          </p:nvPr>
        </p:nvSpPr>
        <p:spPr>
          <a:xfrm>
            <a:off x="3505199" y="1404129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115"/>
          <p:cNvSpPr txBox="1"/>
          <p:nvPr>
            <p:ph idx="3" type="body"/>
          </p:nvPr>
        </p:nvSpPr>
        <p:spPr>
          <a:xfrm>
            <a:off x="3505199" y="3164668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15"/>
          <p:cNvSpPr txBox="1"/>
          <p:nvPr>
            <p:ph idx="4" type="body"/>
          </p:nvPr>
        </p:nvSpPr>
        <p:spPr>
          <a:xfrm>
            <a:off x="3505199" y="4028596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15"/>
          <p:cNvSpPr txBox="1"/>
          <p:nvPr>
            <p:ph idx="5" type="body"/>
          </p:nvPr>
        </p:nvSpPr>
        <p:spPr>
          <a:xfrm>
            <a:off x="3505199" y="4892524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140" name="Google Shape;14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rgbClr val="F5F8FA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22" name="Google Shape;22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7428" y="1735734"/>
            <a:ext cx="11722137" cy="39151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04"/>
          <p:cNvSpPr txBox="1"/>
          <p:nvPr>
            <p:ph idx="1" type="body"/>
          </p:nvPr>
        </p:nvSpPr>
        <p:spPr>
          <a:xfrm>
            <a:off x="3505199" y="2294503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4"/>
          <p:cNvSpPr txBox="1"/>
          <p:nvPr>
            <p:ph idx="2" type="subTitle"/>
          </p:nvPr>
        </p:nvSpPr>
        <p:spPr>
          <a:xfrm>
            <a:off x="3505199" y="1404129"/>
            <a:ext cx="518160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104"/>
          <p:cNvSpPr txBox="1"/>
          <p:nvPr>
            <p:ph idx="3" type="body"/>
          </p:nvPr>
        </p:nvSpPr>
        <p:spPr>
          <a:xfrm>
            <a:off x="3505199" y="3164668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04"/>
          <p:cNvSpPr txBox="1"/>
          <p:nvPr>
            <p:ph idx="4" type="body"/>
          </p:nvPr>
        </p:nvSpPr>
        <p:spPr>
          <a:xfrm>
            <a:off x="3505199" y="4028596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04"/>
          <p:cNvSpPr txBox="1"/>
          <p:nvPr>
            <p:ph idx="5" type="body"/>
          </p:nvPr>
        </p:nvSpPr>
        <p:spPr>
          <a:xfrm>
            <a:off x="3505199" y="4892524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28" name="Google Shape;2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3E3E3E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142" name="Google Shape;142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5837" y="1334357"/>
            <a:ext cx="12567836" cy="418927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16"/>
          <p:cNvSpPr txBox="1"/>
          <p:nvPr>
            <p:ph idx="1" type="subTitle"/>
          </p:nvPr>
        </p:nvSpPr>
        <p:spPr>
          <a:xfrm>
            <a:off x="2790124" y="3162020"/>
            <a:ext cx="6611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black and white logo&#10;&#10;Description automatically generated with low confidence" id="144" name="Google Shape;14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057" y="6291264"/>
            <a:ext cx="899319" cy="36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tatement Slide">
  <p:cSld name="Impact Statement Slide">
    <p:bg>
      <p:bgPr>
        <a:solidFill>
          <a:srgbClr val="3E3E3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7"/>
          <p:cNvSpPr txBox="1"/>
          <p:nvPr>
            <p:ph idx="1" type="subTitle"/>
          </p:nvPr>
        </p:nvSpPr>
        <p:spPr>
          <a:xfrm>
            <a:off x="6339236" y="2369395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Logo, icon&#10;&#10;Description automatically generated" id="147" name="Google Shape;147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056" y="6291264"/>
            <a:ext cx="899319" cy="36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083123" y="2369396"/>
            <a:ext cx="11460803" cy="11460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">
  <p:cSld name="Columns">
    <p:bg>
      <p:bgPr>
        <a:solidFill>
          <a:srgbClr val="F5F8FA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9"/>
          <p:cNvSpPr txBox="1"/>
          <p:nvPr>
            <p:ph idx="1" type="body"/>
          </p:nvPr>
        </p:nvSpPr>
        <p:spPr>
          <a:xfrm>
            <a:off x="1007390" y="2076773"/>
            <a:ext cx="44325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19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52" name="Google Shape;152;p119"/>
          <p:cNvCxnSpPr/>
          <p:nvPr/>
        </p:nvCxnSpPr>
        <p:spPr>
          <a:xfrm rot="10800000">
            <a:off x="1290300" y="6642754"/>
            <a:ext cx="10901700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119"/>
          <p:cNvSpPr txBox="1"/>
          <p:nvPr>
            <p:ph idx="3" type="body"/>
          </p:nvPr>
        </p:nvSpPr>
        <p:spPr>
          <a:xfrm>
            <a:off x="5811865" y="2076773"/>
            <a:ext cx="44325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154" name="Google Shape;15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3E3E3E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120"/>
          <p:cNvCxnSpPr/>
          <p:nvPr/>
        </p:nvCxnSpPr>
        <p:spPr>
          <a:xfrm rot="10800000">
            <a:off x="530883" y="5904855"/>
            <a:ext cx="41961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120"/>
          <p:cNvSpPr txBox="1"/>
          <p:nvPr>
            <p:ph idx="1" type="subTitle"/>
          </p:nvPr>
        </p:nvSpPr>
        <p:spPr>
          <a:xfrm>
            <a:off x="546314" y="3721641"/>
            <a:ext cx="61977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120"/>
          <p:cNvSpPr txBox="1"/>
          <p:nvPr>
            <p:ph idx="2" type="body"/>
          </p:nvPr>
        </p:nvSpPr>
        <p:spPr>
          <a:xfrm>
            <a:off x="10380125" y="5455402"/>
            <a:ext cx="157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text, clipart&#10;&#10;Description automatically generated" id="159" name="Google Shape;159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314" y="2093184"/>
            <a:ext cx="2649775" cy="1043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160" name="Google Shape;16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210" y="-2075233"/>
            <a:ext cx="9961288" cy="996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bg>
      <p:bgPr>
        <a:solidFill>
          <a:srgbClr val="F5F8F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34480" y="-5119351"/>
            <a:ext cx="11171655" cy="1117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21"/>
          <p:cNvSpPr txBox="1"/>
          <p:nvPr>
            <p:ph idx="1" type="body"/>
          </p:nvPr>
        </p:nvSpPr>
        <p:spPr>
          <a:xfrm>
            <a:off x="6096000" y="1959238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121"/>
          <p:cNvSpPr txBox="1"/>
          <p:nvPr>
            <p:ph idx="2" type="subTitle"/>
          </p:nvPr>
        </p:nvSpPr>
        <p:spPr>
          <a:xfrm>
            <a:off x="242736" y="3164668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121"/>
          <p:cNvSpPr txBox="1"/>
          <p:nvPr>
            <p:ph idx="3" type="body"/>
          </p:nvPr>
        </p:nvSpPr>
        <p:spPr>
          <a:xfrm>
            <a:off x="6096000" y="282940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21"/>
          <p:cNvSpPr txBox="1"/>
          <p:nvPr>
            <p:ph idx="4" type="body"/>
          </p:nvPr>
        </p:nvSpPr>
        <p:spPr>
          <a:xfrm>
            <a:off x="6096000" y="3693331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21"/>
          <p:cNvSpPr txBox="1"/>
          <p:nvPr>
            <p:ph idx="5" type="body"/>
          </p:nvPr>
        </p:nvSpPr>
        <p:spPr>
          <a:xfrm>
            <a:off x="6096000" y="4557259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168" name="Google Shape;16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2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2" name="Google Shape;172;p1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bg>
      <p:bgPr>
        <a:solidFill>
          <a:srgbClr val="F5F8FA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2"/>
          <p:cNvSpPr txBox="1"/>
          <p:nvPr>
            <p:ph idx="1" type="body"/>
          </p:nvPr>
        </p:nvSpPr>
        <p:spPr>
          <a:xfrm>
            <a:off x="1007390" y="2076773"/>
            <a:ext cx="92370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72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84" name="Google Shape;184;p72"/>
          <p:cNvCxnSpPr/>
          <p:nvPr/>
        </p:nvCxnSpPr>
        <p:spPr>
          <a:xfrm rot="10800000">
            <a:off x="1290300" y="6642754"/>
            <a:ext cx="10901700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185" name="Google Shape;185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 left- purple">
  <p:cSld name="SECTION_TITLE_AND_DESCRIPTION_2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e08067504_0_35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ae08067504_0_359"/>
          <p:cNvSpPr txBox="1"/>
          <p:nvPr>
            <p:ph type="title"/>
          </p:nvPr>
        </p:nvSpPr>
        <p:spPr>
          <a:xfrm>
            <a:off x="6450000" y="14422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600"/>
              <a:buNone/>
              <a:defRPr sz="5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89" name="Google Shape;189;g2ae08067504_0_359"/>
          <p:cNvSpPr txBox="1"/>
          <p:nvPr>
            <p:ph idx="1" type="subTitle"/>
          </p:nvPr>
        </p:nvSpPr>
        <p:spPr>
          <a:xfrm>
            <a:off x="6450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g2ae08067504_0_359"/>
          <p:cNvSpPr txBox="1"/>
          <p:nvPr>
            <p:ph idx="2" type="body"/>
          </p:nvPr>
        </p:nvSpPr>
        <p:spPr>
          <a:xfrm>
            <a:off x="490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highlight>
                  <a:schemeClr val="lt1"/>
                </a:highlight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highlight>
                  <a:schemeClr val="lt1"/>
                </a:highlight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highlight>
                  <a:schemeClr val="lt1"/>
                </a:highlight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191" name="Google Shape;191;g2ae08067504_0_35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g2ae08067504_0_359"/>
          <p:cNvPicPr preferRelativeResize="0"/>
          <p:nvPr/>
        </p:nvPicPr>
        <p:blipFill rotWithShape="1">
          <a:blip r:embed="rId2">
            <a:alphaModFix/>
          </a:blip>
          <a:srcRect b="75087" l="18227" r="0" t="10631"/>
          <a:stretch/>
        </p:blipFill>
        <p:spPr>
          <a:xfrm>
            <a:off x="11201400" y="6273800"/>
            <a:ext cx="1409700" cy="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- blue">
  <p:cSld name="MAIN_POINT">
    <p:bg>
      <p:bgPr>
        <a:solidFill>
          <a:schemeClr val="accent3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924197d21_0_166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fair Display"/>
              <a:buNone/>
              <a:defRPr sz="72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pic>
        <p:nvPicPr>
          <p:cNvPr id="195" name="Google Shape;195;g2a924197d21_0_166"/>
          <p:cNvPicPr preferRelativeResize="0"/>
          <p:nvPr/>
        </p:nvPicPr>
        <p:blipFill rotWithShape="1">
          <a:blip r:embed="rId2">
            <a:alphaModFix/>
          </a:blip>
          <a:srcRect b="25785" l="18227" r="0" t="53586"/>
          <a:stretch/>
        </p:blipFill>
        <p:spPr>
          <a:xfrm>
            <a:off x="11099800" y="6150667"/>
            <a:ext cx="1409700" cy="3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a924197d21_0_166"/>
          <p:cNvSpPr txBox="1"/>
          <p:nvPr>
            <p:ph idx="12" type="sldNum"/>
          </p:nvPr>
        </p:nvSpPr>
        <p:spPr>
          <a:xfrm>
            <a:off x="111042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">
  <p:cSld name="Columns">
    <p:bg>
      <p:bgPr>
        <a:solidFill>
          <a:srgbClr val="F5F8FA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0"/>
          <p:cNvSpPr txBox="1"/>
          <p:nvPr>
            <p:ph idx="1" type="body"/>
          </p:nvPr>
        </p:nvSpPr>
        <p:spPr>
          <a:xfrm>
            <a:off x="1007390" y="2076773"/>
            <a:ext cx="44325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150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200" name="Google Shape;200;p150"/>
          <p:cNvCxnSpPr/>
          <p:nvPr/>
        </p:nvCxnSpPr>
        <p:spPr>
          <a:xfrm rot="10800000">
            <a:off x="1290300" y="6642754"/>
            <a:ext cx="10901700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1" name="Google Shape;201;p150"/>
          <p:cNvSpPr txBox="1"/>
          <p:nvPr>
            <p:ph idx="3" type="body"/>
          </p:nvPr>
        </p:nvSpPr>
        <p:spPr>
          <a:xfrm>
            <a:off x="5811865" y="2076773"/>
            <a:ext cx="44325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202" name="Google Shape;202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bg>
      <p:bgPr>
        <a:solidFill>
          <a:srgbClr val="F5F8FA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34480" y="-5119351"/>
            <a:ext cx="11171655" cy="111716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7"/>
          <p:cNvSpPr txBox="1"/>
          <p:nvPr>
            <p:ph idx="1" type="body"/>
          </p:nvPr>
        </p:nvSpPr>
        <p:spPr>
          <a:xfrm>
            <a:off x="6096000" y="1959238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7"/>
          <p:cNvSpPr txBox="1"/>
          <p:nvPr>
            <p:ph idx="2" type="subTitle"/>
          </p:nvPr>
        </p:nvSpPr>
        <p:spPr>
          <a:xfrm>
            <a:off x="242736" y="3164668"/>
            <a:ext cx="518160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67"/>
          <p:cNvSpPr txBox="1"/>
          <p:nvPr>
            <p:ph idx="3" type="body"/>
          </p:nvPr>
        </p:nvSpPr>
        <p:spPr>
          <a:xfrm>
            <a:off x="6096000" y="2829403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7"/>
          <p:cNvSpPr txBox="1"/>
          <p:nvPr>
            <p:ph idx="4" type="body"/>
          </p:nvPr>
        </p:nvSpPr>
        <p:spPr>
          <a:xfrm>
            <a:off x="6096000" y="3693331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7"/>
          <p:cNvSpPr txBox="1"/>
          <p:nvPr>
            <p:ph idx="5" type="body"/>
          </p:nvPr>
        </p:nvSpPr>
        <p:spPr>
          <a:xfrm>
            <a:off x="6096000" y="4557259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42" name="Google Shape;4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rgbClr val="F5F8FA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204" name="Google Shape;204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7428" y="1735734"/>
            <a:ext cx="11722136" cy="391519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1"/>
          <p:cNvSpPr txBox="1"/>
          <p:nvPr>
            <p:ph idx="1" type="body"/>
          </p:nvPr>
        </p:nvSpPr>
        <p:spPr>
          <a:xfrm>
            <a:off x="3505199" y="229450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151"/>
          <p:cNvSpPr txBox="1"/>
          <p:nvPr>
            <p:ph idx="2" type="subTitle"/>
          </p:nvPr>
        </p:nvSpPr>
        <p:spPr>
          <a:xfrm>
            <a:off x="3505199" y="1404129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7" name="Google Shape;207;p151"/>
          <p:cNvSpPr txBox="1"/>
          <p:nvPr>
            <p:ph idx="3" type="body"/>
          </p:nvPr>
        </p:nvSpPr>
        <p:spPr>
          <a:xfrm>
            <a:off x="3505199" y="3164668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151"/>
          <p:cNvSpPr txBox="1"/>
          <p:nvPr>
            <p:ph idx="4" type="body"/>
          </p:nvPr>
        </p:nvSpPr>
        <p:spPr>
          <a:xfrm>
            <a:off x="3505199" y="4028596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9" name="Google Shape;209;p151"/>
          <p:cNvSpPr txBox="1"/>
          <p:nvPr>
            <p:ph idx="5" type="body"/>
          </p:nvPr>
        </p:nvSpPr>
        <p:spPr>
          <a:xfrm>
            <a:off x="3505199" y="4892524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210" name="Google Shape;210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3E3E3E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212" name="Google Shape;212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5837" y="1334357"/>
            <a:ext cx="12567836" cy="418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52"/>
          <p:cNvSpPr txBox="1"/>
          <p:nvPr>
            <p:ph idx="1" type="subTitle"/>
          </p:nvPr>
        </p:nvSpPr>
        <p:spPr>
          <a:xfrm>
            <a:off x="2790124" y="3162020"/>
            <a:ext cx="6611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black and white logo&#10;&#10;Description automatically generated with low confidence" id="214" name="Google Shape;214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057" y="6291264"/>
            <a:ext cx="899319" cy="36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tatement Slide">
  <p:cSld name="Impact Statement Slide">
    <p:bg>
      <p:bgPr>
        <a:solidFill>
          <a:srgbClr val="3E3E3E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3"/>
          <p:cNvSpPr txBox="1"/>
          <p:nvPr>
            <p:ph idx="1" type="subTitle"/>
          </p:nvPr>
        </p:nvSpPr>
        <p:spPr>
          <a:xfrm>
            <a:off x="6339236" y="2369395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Logo, icon&#10;&#10;Description automatically generated" id="217" name="Google Shape;217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056" y="6291264"/>
            <a:ext cx="899319" cy="36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083123" y="2369396"/>
            <a:ext cx="11460803" cy="11460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tatement Slide_3">
  <p:cSld name="Impact Statement Slide_3">
    <p:bg>
      <p:bgPr>
        <a:solidFill>
          <a:srgbClr val="F5F8FA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4"/>
          <p:cNvSpPr txBox="1"/>
          <p:nvPr>
            <p:ph idx="1" type="subTitle"/>
          </p:nvPr>
        </p:nvSpPr>
        <p:spPr>
          <a:xfrm>
            <a:off x="6405967" y="2383048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3600"/>
              <a:buNone/>
              <a:defRPr b="1" sz="36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21" name="Google Shape;221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2083123" y="2369396"/>
            <a:ext cx="11460803" cy="11460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bg>
      <p:bgPr>
        <a:solidFill>
          <a:srgbClr val="F5F8FA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5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4" name="Google Shape;224;p155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225" name="Google Shape;225;p155"/>
          <p:cNvCxnSpPr/>
          <p:nvPr/>
        </p:nvCxnSpPr>
        <p:spPr>
          <a:xfrm rot="10800000">
            <a:off x="1290300" y="6642754"/>
            <a:ext cx="10901700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6" name="Google Shape;226;p155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Icon&#10;&#10;Description automatically generated" id="227" name="Google Shape;227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3E3E3E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9" name="Google Shape;229;p156"/>
          <p:cNvCxnSpPr/>
          <p:nvPr/>
        </p:nvCxnSpPr>
        <p:spPr>
          <a:xfrm rot="10800000">
            <a:off x="530883" y="5904855"/>
            <a:ext cx="41961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0" name="Google Shape;230;p156"/>
          <p:cNvSpPr txBox="1"/>
          <p:nvPr>
            <p:ph idx="1" type="subTitle"/>
          </p:nvPr>
        </p:nvSpPr>
        <p:spPr>
          <a:xfrm>
            <a:off x="546314" y="3721641"/>
            <a:ext cx="61977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1" name="Google Shape;231;p156"/>
          <p:cNvSpPr txBox="1"/>
          <p:nvPr>
            <p:ph idx="2" type="body"/>
          </p:nvPr>
        </p:nvSpPr>
        <p:spPr>
          <a:xfrm>
            <a:off x="10380125" y="5455402"/>
            <a:ext cx="157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text, clipart&#10;&#10;Description automatically generated" id="232" name="Google Shape;232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314" y="2093184"/>
            <a:ext cx="2649775" cy="1043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233" name="Google Shape;233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210" y="-2075233"/>
            <a:ext cx="9961288" cy="996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6" name="Google Shape;236;p15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7" name="Google Shape;237;p15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8" name="Google Shape;238;p15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239" name="Google Shape;239;p1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3E3E3E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44" name="Google Shape;4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5837" y="1334357"/>
            <a:ext cx="12567837" cy="418927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8"/>
          <p:cNvSpPr txBox="1"/>
          <p:nvPr>
            <p:ph idx="1" type="subTitle"/>
          </p:nvPr>
        </p:nvSpPr>
        <p:spPr>
          <a:xfrm>
            <a:off x="2790124" y="3162020"/>
            <a:ext cx="6611750" cy="533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black and white logo&#10;&#10;Description automatically generated with low confidence" id="46" name="Google Shape;4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057" y="6291264"/>
            <a:ext cx="899320" cy="36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bg>
      <p:bgPr>
        <a:solidFill>
          <a:srgbClr val="F5F8FA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2"/>
          <p:cNvSpPr txBox="1"/>
          <p:nvPr>
            <p:ph idx="1" type="body"/>
          </p:nvPr>
        </p:nvSpPr>
        <p:spPr>
          <a:xfrm>
            <a:off x="1007391" y="2076773"/>
            <a:ext cx="4448012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82"/>
          <p:cNvSpPr txBox="1"/>
          <p:nvPr>
            <p:ph idx="2" type="subTitle"/>
          </p:nvPr>
        </p:nvSpPr>
        <p:spPr>
          <a:xfrm>
            <a:off x="1007391" y="1083370"/>
            <a:ext cx="4448012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50" name="Google Shape;50;p82"/>
          <p:cNvCxnSpPr/>
          <p:nvPr/>
        </p:nvCxnSpPr>
        <p:spPr>
          <a:xfrm rot="10800000">
            <a:off x="1290233" y="6642754"/>
            <a:ext cx="10901767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82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Icon&#10;&#10;Description automatically generated" id="52" name="Google Shape;52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tatement Slide">
  <p:cSld name="Impact Statement Slide">
    <p:bg>
      <p:bgPr>
        <a:solidFill>
          <a:srgbClr val="3E3E3E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1"/>
          <p:cNvSpPr txBox="1"/>
          <p:nvPr>
            <p:ph idx="1" type="subTitle"/>
          </p:nvPr>
        </p:nvSpPr>
        <p:spPr>
          <a:xfrm>
            <a:off x="6339236" y="2369395"/>
            <a:ext cx="4928031" cy="2119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Logo, icon&#10;&#10;Description automatically generated" id="55" name="Google Shape;5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056" y="6291264"/>
            <a:ext cx="899320" cy="36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083124" y="2369395"/>
            <a:ext cx="11460804" cy="11460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bg>
      <p:bgPr>
        <a:solidFill>
          <a:srgbClr val="F5F8FA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8"/>
          <p:cNvSpPr txBox="1"/>
          <p:nvPr>
            <p:ph idx="1" type="body"/>
          </p:nvPr>
        </p:nvSpPr>
        <p:spPr>
          <a:xfrm>
            <a:off x="1007390" y="2076773"/>
            <a:ext cx="9236990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78"/>
          <p:cNvSpPr txBox="1"/>
          <p:nvPr>
            <p:ph idx="2" type="subTitle"/>
          </p:nvPr>
        </p:nvSpPr>
        <p:spPr>
          <a:xfrm>
            <a:off x="1007390" y="1083370"/>
            <a:ext cx="923699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60" name="Google Shape;60;p78"/>
          <p:cNvCxnSpPr/>
          <p:nvPr/>
        </p:nvCxnSpPr>
        <p:spPr>
          <a:xfrm rot="10800000">
            <a:off x="1290233" y="6642754"/>
            <a:ext cx="10901767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61" name="Google Shape;6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and content">
  <p:cSld name="1_Image and content">
    <p:bg>
      <p:bgPr>
        <a:solidFill>
          <a:srgbClr val="F5F8FA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202225" y="0"/>
            <a:ext cx="19829648" cy="687011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9"/>
          <p:cNvSpPr txBox="1"/>
          <p:nvPr>
            <p:ph idx="1" type="body"/>
          </p:nvPr>
        </p:nvSpPr>
        <p:spPr>
          <a:xfrm>
            <a:off x="6962714" y="2158835"/>
            <a:ext cx="4448012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9"/>
          <p:cNvSpPr txBox="1"/>
          <p:nvPr>
            <p:ph idx="2" type="subTitle"/>
          </p:nvPr>
        </p:nvSpPr>
        <p:spPr>
          <a:xfrm>
            <a:off x="6962714" y="1165432"/>
            <a:ext cx="4448012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66" name="Google Shape;66;p89"/>
          <p:cNvCxnSpPr/>
          <p:nvPr/>
        </p:nvCxnSpPr>
        <p:spPr>
          <a:xfrm rot="10800000">
            <a:off x="1290233" y="6642754"/>
            <a:ext cx="10901767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67" name="Google Shape;6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">
  <p:cSld name="Columns">
    <p:bg>
      <p:bgPr>
        <a:solidFill>
          <a:srgbClr val="F5F8FA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5"/>
          <p:cNvSpPr txBox="1"/>
          <p:nvPr>
            <p:ph idx="1" type="body"/>
          </p:nvPr>
        </p:nvSpPr>
        <p:spPr>
          <a:xfrm>
            <a:off x="1007390" y="2076773"/>
            <a:ext cx="4432515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05"/>
          <p:cNvSpPr txBox="1"/>
          <p:nvPr>
            <p:ph idx="2" type="subTitle"/>
          </p:nvPr>
        </p:nvSpPr>
        <p:spPr>
          <a:xfrm>
            <a:off x="1007390" y="1083370"/>
            <a:ext cx="923699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71" name="Google Shape;71;p105"/>
          <p:cNvCxnSpPr/>
          <p:nvPr/>
        </p:nvCxnSpPr>
        <p:spPr>
          <a:xfrm rot="10800000">
            <a:off x="1290233" y="6642754"/>
            <a:ext cx="10901767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5"/>
          <p:cNvSpPr txBox="1"/>
          <p:nvPr>
            <p:ph idx="3" type="body"/>
          </p:nvPr>
        </p:nvSpPr>
        <p:spPr>
          <a:xfrm>
            <a:off x="5811865" y="2076773"/>
            <a:ext cx="4432515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73" name="Google Shape;73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6" Type="http://schemas.openxmlformats.org/officeDocument/2006/relationships/theme" Target="../theme/theme5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6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6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7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7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7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Google Shape;180;p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"/>
          <p:cNvSpPr txBox="1"/>
          <p:nvPr>
            <p:ph idx="1" type="subTitle"/>
          </p:nvPr>
        </p:nvSpPr>
        <p:spPr>
          <a:xfrm>
            <a:off x="546314" y="3721641"/>
            <a:ext cx="6197599" cy="787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/>
              <a:t>Interview Practice and Structure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i="1" lang="en-US" sz="1600"/>
              <a:t>Carol Bartlett, MSc. (SHE/HER)</a:t>
            </a:r>
            <a:endParaRPr b="1"/>
          </a:p>
        </p:txBody>
      </p:sp>
      <p:sp>
        <p:nvSpPr>
          <p:cNvPr id="249" name="Google Shape;249;p1"/>
          <p:cNvSpPr txBox="1"/>
          <p:nvPr>
            <p:ph idx="2" type="body"/>
          </p:nvPr>
        </p:nvSpPr>
        <p:spPr>
          <a:xfrm>
            <a:off x="10380125" y="5455402"/>
            <a:ext cx="1571625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Jan 15, 2026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ae08067504_0_0"/>
          <p:cNvSpPr txBox="1"/>
          <p:nvPr>
            <p:ph idx="2" type="subTitle"/>
          </p:nvPr>
        </p:nvSpPr>
        <p:spPr>
          <a:xfrm>
            <a:off x="1007400" y="1083375"/>
            <a:ext cx="46575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Key Characteristics</a:t>
            </a:r>
            <a:endParaRPr/>
          </a:p>
        </p:txBody>
      </p:sp>
      <p:sp>
        <p:nvSpPr>
          <p:cNvPr id="324" name="Google Shape;324;g2ae08067504_0_0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In-depth and Open-ended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Contextual Understanding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Combines Interviews with Observation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Focuses on the "Why" Behind Actions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325" name="Google Shape;325;g2ae08067504_0_0"/>
          <p:cNvPicPr preferRelativeResize="0"/>
          <p:nvPr>
            <p:ph idx="3" type="clipArt"/>
          </p:nvPr>
        </p:nvPicPr>
        <p:blipFill rotWithShape="1">
          <a:blip r:embed="rId3">
            <a:alphaModFix/>
          </a:blip>
          <a:srcRect b="0" l="20380" r="20373" t="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26917855e7_0_15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/>
              <a:t>This topic is accessible, allows for diverse responses, and creates opportunities to uncover deeper motivations like time management, stress reduction, and family priorities.</a:t>
            </a:r>
            <a:endParaRPr sz="2000"/>
          </a:p>
        </p:txBody>
      </p:sp>
      <p:sp>
        <p:nvSpPr>
          <p:cNvPr id="332" name="Google Shape;332;g326917855e7_0_15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The Power of Why</a:t>
            </a:r>
            <a:endParaRPr/>
          </a:p>
        </p:txBody>
      </p:sp>
      <p:sp>
        <p:nvSpPr>
          <p:cNvPr id="333" name="Google Shape;333;g326917855e7_0_15"/>
          <p:cNvSpPr txBox="1"/>
          <p:nvPr/>
        </p:nvSpPr>
        <p:spPr>
          <a:xfrm>
            <a:off x="5825925" y="231500"/>
            <a:ext cx="6096000" cy="57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</a:rPr>
              <a:t>Example Interaction:</a:t>
            </a:r>
            <a:endParaRPr b="1" sz="19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US" sz="1700">
                <a:solidFill>
                  <a:schemeClr val="dk1"/>
                </a:solidFill>
              </a:rPr>
              <a:t>Interviewer</a:t>
            </a:r>
            <a:r>
              <a:rPr lang="en-US" sz="1700">
                <a:solidFill>
                  <a:schemeClr val="dk1"/>
                </a:solidFill>
              </a:rPr>
              <a:t>: "Why did you decide to start using a meal kit delivery service?"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-US" sz="1700">
                <a:solidFill>
                  <a:schemeClr val="dk1"/>
                </a:solidFill>
              </a:rPr>
              <a:t>Customer</a:t>
            </a:r>
            <a:r>
              <a:rPr lang="en-US" sz="1700">
                <a:solidFill>
                  <a:schemeClr val="dk1"/>
                </a:solidFill>
              </a:rPr>
              <a:t>: "I wanted to save time during the week."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US" sz="1700">
                <a:solidFill>
                  <a:schemeClr val="dk1"/>
                </a:solidFill>
              </a:rPr>
              <a:t>Interviewer</a:t>
            </a:r>
            <a:r>
              <a:rPr lang="en-US" sz="1700">
                <a:solidFill>
                  <a:schemeClr val="dk1"/>
                </a:solidFill>
              </a:rPr>
              <a:t>: "Why was saving time important to you?"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-US" sz="1700">
                <a:solidFill>
                  <a:schemeClr val="dk1"/>
                </a:solidFill>
              </a:rPr>
              <a:t>Customer</a:t>
            </a:r>
            <a:r>
              <a:rPr lang="en-US" sz="1700">
                <a:solidFill>
                  <a:schemeClr val="dk1"/>
                </a:solidFill>
              </a:rPr>
              <a:t>: "I was spending too much time planning meals and grocery shopping."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US" sz="1700">
                <a:solidFill>
                  <a:schemeClr val="dk1"/>
                </a:solidFill>
              </a:rPr>
              <a:t>Interviewer</a:t>
            </a:r>
            <a:r>
              <a:rPr lang="en-US" sz="1700">
                <a:solidFill>
                  <a:schemeClr val="dk1"/>
                </a:solidFill>
              </a:rPr>
              <a:t>: "Why was that a problem for you?"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-US" sz="1700">
                <a:solidFill>
                  <a:schemeClr val="dk1"/>
                </a:solidFill>
              </a:rPr>
              <a:t>Customer</a:t>
            </a:r>
            <a:r>
              <a:rPr lang="en-US" sz="1700">
                <a:solidFill>
                  <a:schemeClr val="dk1"/>
                </a:solidFill>
              </a:rPr>
              <a:t>: "I felt like I didn’t have enough time for other important things, like work and family."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US" sz="1700">
                <a:solidFill>
                  <a:schemeClr val="dk1"/>
                </a:solidFill>
              </a:rPr>
              <a:t>Interviewer</a:t>
            </a:r>
            <a:r>
              <a:rPr lang="en-US" sz="1700">
                <a:solidFill>
                  <a:schemeClr val="dk1"/>
                </a:solidFill>
              </a:rPr>
              <a:t>: "Why is it important to have more time for work and family?"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-US" sz="1700">
                <a:solidFill>
                  <a:schemeClr val="dk1"/>
                </a:solidFill>
              </a:rPr>
              <a:t>Customer</a:t>
            </a:r>
            <a:r>
              <a:rPr lang="en-US" sz="1700">
                <a:solidFill>
                  <a:schemeClr val="dk1"/>
                </a:solidFill>
              </a:rPr>
              <a:t>: "I value being productive at work and want to spend more quality time with my kids."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b="1" lang="en-US" sz="1700">
                <a:solidFill>
                  <a:schemeClr val="dk1"/>
                </a:solidFill>
              </a:rPr>
              <a:t>Interviewer</a:t>
            </a:r>
            <a:r>
              <a:rPr lang="en-US" sz="1700">
                <a:solidFill>
                  <a:schemeClr val="dk1"/>
                </a:solidFill>
              </a:rPr>
              <a:t>: "Why do you feel the meal kit service helps with that?"</a:t>
            </a:r>
            <a:endParaRPr sz="1700">
              <a:solidFill>
                <a:schemeClr val="dk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○"/>
            </a:pPr>
            <a:r>
              <a:rPr b="1" lang="en-US" sz="1700">
                <a:solidFill>
                  <a:schemeClr val="dk1"/>
                </a:solidFill>
              </a:rPr>
              <a:t>Customer</a:t>
            </a:r>
            <a:r>
              <a:rPr lang="en-US" sz="1700">
                <a:solidFill>
                  <a:schemeClr val="dk1"/>
                </a:solidFill>
              </a:rPr>
              <a:t>: "It makes me feel organized and less stressed, which improves my focus and my mood."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6917855e7_0_26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Why did you decide to study at your </a:t>
            </a:r>
            <a:r>
              <a:rPr lang="en-US"/>
              <a:t>university</a:t>
            </a:r>
            <a:r>
              <a:rPr lang="en-US"/>
              <a:t>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Switch roles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Why did you decide to join this club or L2M?</a:t>
            </a:r>
            <a:endParaRPr/>
          </a:p>
        </p:txBody>
      </p:sp>
      <p:sp>
        <p:nvSpPr>
          <p:cNvPr id="340" name="Google Shape;340;g326917855e7_0_26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Groups</a:t>
            </a:r>
            <a:endParaRPr/>
          </a:p>
        </p:txBody>
      </p:sp>
      <p:sp>
        <p:nvSpPr>
          <p:cNvPr id="341" name="Google Shape;341;g326917855e7_0_26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</p:sp>
      <p:pic>
        <p:nvPicPr>
          <p:cNvPr descr="Job Interview | Woman laughing in a job interview When using… | Flickr" id="342" name="Google Shape;342;g326917855e7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083375"/>
            <a:ext cx="6096000" cy="394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ae08067504_0_2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600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rPr>
              <a:t>‹#›</a:t>
            </a:fld>
            <a:endParaRPr sz="1600">
              <a:solidFill>
                <a:schemeClr val="accent5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349" name="Google Shape;349;g2ae08067504_0_25"/>
          <p:cNvSpPr txBox="1"/>
          <p:nvPr>
            <p:ph type="title"/>
          </p:nvPr>
        </p:nvSpPr>
        <p:spPr>
          <a:xfrm>
            <a:off x="610700" y="10238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b="1" lang="en-US">
                <a:solidFill>
                  <a:schemeClr val="lt1"/>
                </a:solidFill>
              </a:rPr>
              <a:t>Part 1: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b="1" lang="en-US">
                <a:solidFill>
                  <a:schemeClr val="lt1"/>
                </a:solidFill>
              </a:rPr>
              <a:t>The Welcome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50" name="Google Shape;350;g2ae08067504_0_25"/>
          <p:cNvSpPr txBox="1"/>
          <p:nvPr>
            <p:ph idx="1" type="subTitle"/>
          </p:nvPr>
        </p:nvSpPr>
        <p:spPr>
          <a:xfrm>
            <a:off x="610700" y="34768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Spend 2-3 minutes on ‘why’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Why this interview?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>
                <a:solidFill>
                  <a:schemeClr val="lt1"/>
                </a:solidFill>
              </a:rPr>
              <a:t>and what is it about?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1" name="Google Shape;351;g2ae08067504_0_25"/>
          <p:cNvPicPr preferRelativeResize="0"/>
          <p:nvPr/>
        </p:nvPicPr>
        <p:blipFill rotWithShape="1">
          <a:blip r:embed="rId3">
            <a:alphaModFix/>
          </a:blip>
          <a:srcRect b="0" l="26324" r="24551" t="0"/>
          <a:stretch/>
        </p:blipFill>
        <p:spPr>
          <a:xfrm>
            <a:off x="6068083" y="0"/>
            <a:ext cx="5199376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"/>
          <p:cNvSpPr txBox="1"/>
          <p:nvPr>
            <p:ph idx="1" type="body"/>
          </p:nvPr>
        </p:nvSpPr>
        <p:spPr>
          <a:xfrm>
            <a:off x="1007406" y="1892300"/>
            <a:ext cx="10377900" cy="3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2000"/>
              <a:t>“Thank you for taking the time to speak with me today. I want to hear your thoughts on a few things relating to the oceans industry because I’m working on a project and before we spend a lot of money on it, I want to know if the problem I want to solve exists and is important, exists but isn’t so important, or doesn’t exist.”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2000"/>
              <a:t>I am only looking for your insights.”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2000"/>
              <a:t>OR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2000"/>
              <a:t>“So I don’t want to sell anything, but only take information and learn from you.”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2000"/>
              <a:t>“The interview consists of six questions… does that sound good to you?”</a:t>
            </a:r>
            <a:endParaRPr sz="20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000"/>
          </a:p>
        </p:txBody>
      </p:sp>
      <p:sp>
        <p:nvSpPr>
          <p:cNvPr id="357" name="Google Shape;357;p5"/>
          <p:cNvSpPr txBox="1"/>
          <p:nvPr>
            <p:ph idx="2" type="subTitle"/>
          </p:nvPr>
        </p:nvSpPr>
        <p:spPr>
          <a:xfrm>
            <a:off x="1007390" y="7150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</a:pPr>
            <a:r>
              <a:rPr lang="en-US"/>
              <a:t>PART 1: The Welcome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e08067504_0_196"/>
          <p:cNvSpPr txBox="1"/>
          <p:nvPr>
            <p:ph type="title"/>
          </p:nvPr>
        </p:nvSpPr>
        <p:spPr>
          <a:xfrm>
            <a:off x="6450000" y="14422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4700"/>
              <a:t>Part 2: Positioning Your Customer</a:t>
            </a:r>
            <a:endParaRPr sz="4700"/>
          </a:p>
        </p:txBody>
      </p:sp>
      <p:sp>
        <p:nvSpPr>
          <p:cNvPr id="364" name="Google Shape;364;g2ae08067504_0_196"/>
          <p:cNvSpPr txBox="1"/>
          <p:nvPr>
            <p:ph idx="1" type="subTitle"/>
          </p:nvPr>
        </p:nvSpPr>
        <p:spPr>
          <a:xfrm>
            <a:off x="6450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The objective is to build up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their experience</a:t>
            </a:r>
            <a:endParaRPr/>
          </a:p>
        </p:txBody>
      </p:sp>
      <p:sp>
        <p:nvSpPr>
          <p:cNvPr id="365" name="Google Shape;365;g2ae08067504_0_19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6" name="Google Shape;366;g2ae08067504_0_196"/>
          <p:cNvPicPr preferRelativeResize="0"/>
          <p:nvPr/>
        </p:nvPicPr>
        <p:blipFill rotWithShape="1">
          <a:blip r:embed="rId3">
            <a:alphaModFix/>
          </a:blip>
          <a:srcRect b="-669" l="37112" r="2284" t="669"/>
          <a:stretch/>
        </p:blipFill>
        <p:spPr>
          <a:xfrm>
            <a:off x="635742" y="712208"/>
            <a:ext cx="4824515" cy="543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Part 2: Positioning Your Customer</a:t>
            </a:r>
            <a:endParaRPr/>
          </a:p>
        </p:txBody>
      </p:sp>
      <p:sp>
        <p:nvSpPr>
          <p:cNvPr id="372" name="Google Shape;372;p6"/>
          <p:cNvSpPr txBox="1"/>
          <p:nvPr/>
        </p:nvSpPr>
        <p:spPr>
          <a:xfrm>
            <a:off x="724800" y="2051825"/>
            <a:ext cx="10839000" cy="23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In this step, you want your customer to feel that they have a lot to offer you in advice. </a:t>
            </a:r>
            <a:endParaRPr b="1" i="0" sz="3600" u="none" cap="none" strike="noStrike">
              <a:solidFill>
                <a:schemeClr val="dk1"/>
              </a:solidFill>
              <a:latin typeface="Antic"/>
              <a:ea typeface="Antic"/>
              <a:cs typeface="Antic"/>
              <a:sym typeface="Ant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ntic"/>
                <a:ea typeface="Antic"/>
                <a:cs typeface="Antic"/>
                <a:sym typeface="Antic"/>
              </a:rPr>
              <a:t>Ask them questions about themselves. Elevate them.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e08067504_0_368"/>
          <p:cNvSpPr txBox="1"/>
          <p:nvPr>
            <p:ph idx="4294967295" type="title"/>
          </p:nvPr>
        </p:nvSpPr>
        <p:spPr>
          <a:xfrm>
            <a:off x="7256925" y="1961389"/>
            <a:ext cx="3595800" cy="158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5400"/>
              <a:t>Part 3: Ranking the Problem</a:t>
            </a:r>
            <a:endParaRPr sz="5400"/>
          </a:p>
        </p:txBody>
      </p:sp>
      <p:sp>
        <p:nvSpPr>
          <p:cNvPr id="379" name="Google Shape;379;g2ae08067504_0_368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Part 3: Ranking the Problem</a:t>
            </a:r>
            <a:endParaRPr/>
          </a:p>
        </p:txBody>
      </p:sp>
      <p:sp>
        <p:nvSpPr>
          <p:cNvPr id="380" name="Google Shape;380;g2ae08067504_0_368"/>
          <p:cNvSpPr txBox="1"/>
          <p:nvPr>
            <p:ph idx="1" type="body"/>
          </p:nvPr>
        </p:nvSpPr>
        <p:spPr>
          <a:xfrm>
            <a:off x="1007400" y="2531325"/>
            <a:ext cx="44481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Having a problem and knowing the </a:t>
            </a:r>
            <a:r>
              <a:rPr b="1" lang="en-US"/>
              <a:t>cost of the problem</a:t>
            </a:r>
            <a:r>
              <a:rPr lang="en-US"/>
              <a:t> are different. It is up to us to find the problem, and rank it.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Frequency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Intensity </a:t>
            </a:r>
            <a:endParaRPr/>
          </a:p>
        </p:txBody>
      </p:sp>
      <p:sp>
        <p:nvSpPr>
          <p:cNvPr id="381" name="Google Shape;381;g2ae08067504_0_368"/>
          <p:cNvSpPr/>
          <p:nvPr>
            <p:ph idx="3" type="clipArt"/>
          </p:nvPr>
        </p:nvSpPr>
        <p:spPr>
          <a:xfrm>
            <a:off x="69658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82" name="Google Shape;382;g2ae08067504_0_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4550" y="1647425"/>
            <a:ext cx="5778500" cy="38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2ae08067504_0_1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3283" y="2112633"/>
            <a:ext cx="2835450" cy="27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2ae08067504_0_1351"/>
          <p:cNvSpPr txBox="1"/>
          <p:nvPr>
            <p:ph type="title"/>
          </p:nvPr>
        </p:nvSpPr>
        <p:spPr>
          <a:xfrm>
            <a:off x="345733" y="740800"/>
            <a:ext cx="38139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Part 3: Ranking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The Problem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g2ae08067504_0_1351"/>
          <p:cNvSpPr txBox="1"/>
          <p:nvPr>
            <p:ph idx="1" type="body"/>
          </p:nvPr>
        </p:nvSpPr>
        <p:spPr>
          <a:xfrm>
            <a:off x="861650" y="2093825"/>
            <a:ext cx="64791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It is a “nice-to-have”, a “must-have”, or a “don’t want”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“Thank you for your support. You have a wealth of experience! Now, I would like to ask you a few questions that I have put together. We may go a little deeper on some questions…”</a:t>
            </a:r>
            <a:endParaRPr sz="2100"/>
          </a:p>
          <a:p>
            <a:pPr indent="-285750" lvl="0" marL="304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100"/>
              <a:buAutoNum type="arabicPeriod"/>
            </a:pPr>
            <a:r>
              <a:rPr lang="en-US" sz="2100"/>
              <a:t>What is the biggest challenge?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2. How often does it occur?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3. When it occurs how intense is it on a scale of 1 to 10?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4. How frequent does this happen on a scale of 1 to 10?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5. What makes your current solution awesome?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6. What makes your current solution not so awesome?</a:t>
            </a:r>
            <a:endParaRPr sz="2100"/>
          </a:p>
        </p:txBody>
      </p:sp>
      <p:sp>
        <p:nvSpPr>
          <p:cNvPr id="390" name="Google Shape;390;g2ae08067504_0_135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g2ae08067504_0_1358"/>
          <p:cNvPicPr preferRelativeResize="0"/>
          <p:nvPr/>
        </p:nvPicPr>
        <p:blipFill rotWithShape="1">
          <a:blip r:embed="rId3">
            <a:alphaModFix/>
          </a:blip>
          <a:srcRect b="0" l="26931" r="0" t="0"/>
          <a:stretch/>
        </p:blipFill>
        <p:spPr>
          <a:xfrm>
            <a:off x="6135700" y="762000"/>
            <a:ext cx="6055753" cy="552683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ae08067504_0_135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g2ae08067504_0_1358"/>
          <p:cNvSpPr txBox="1"/>
          <p:nvPr>
            <p:ph type="title"/>
          </p:nvPr>
        </p:nvSpPr>
        <p:spPr>
          <a:xfrm>
            <a:off x="269333" y="130268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-US">
                <a:solidFill>
                  <a:schemeClr val="lt1"/>
                </a:solidFill>
              </a:rPr>
              <a:t>Part 4: The Hook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8" name="Google Shape;398;g2ae08067504_0_1358"/>
          <p:cNvSpPr txBox="1"/>
          <p:nvPr>
            <p:ph idx="1" type="subTitle"/>
          </p:nvPr>
        </p:nvSpPr>
        <p:spPr>
          <a:xfrm>
            <a:off x="269333" y="3734035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 sz="1900"/>
              <a:t>You want to establish a relationship with this person: what is your hook to follow up </a:t>
            </a:r>
            <a:endParaRPr sz="3200"/>
          </a:p>
        </p:txBody>
      </p:sp>
      <p:sp>
        <p:nvSpPr>
          <p:cNvPr id="399" name="Google Shape;399;g2ae08067504_0_1358"/>
          <p:cNvSpPr txBox="1"/>
          <p:nvPr/>
        </p:nvSpPr>
        <p:spPr>
          <a:xfrm>
            <a:off x="522817" y="2077167"/>
            <a:ext cx="4805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"/>
          <p:cNvSpPr txBox="1"/>
          <p:nvPr>
            <p:ph idx="1" type="body"/>
          </p:nvPr>
        </p:nvSpPr>
        <p:spPr>
          <a:xfrm>
            <a:off x="6096000" y="230608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KEY CHARACTERISTICS </a:t>
            </a:r>
            <a:endParaRPr/>
          </a:p>
        </p:txBody>
      </p:sp>
      <p:sp>
        <p:nvSpPr>
          <p:cNvPr id="255" name="Google Shape;255;p2"/>
          <p:cNvSpPr txBox="1"/>
          <p:nvPr>
            <p:ph idx="2" type="subTitle"/>
          </p:nvPr>
        </p:nvSpPr>
        <p:spPr>
          <a:xfrm>
            <a:off x="242736" y="3164668"/>
            <a:ext cx="518160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56" name="Google Shape;256;p2"/>
          <p:cNvSpPr txBox="1"/>
          <p:nvPr>
            <p:ph idx="3" type="body"/>
          </p:nvPr>
        </p:nvSpPr>
        <p:spPr>
          <a:xfrm>
            <a:off x="6096000" y="3176248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INTERVIEW STRUCTURE</a:t>
            </a:r>
            <a:endParaRPr/>
          </a:p>
        </p:txBody>
      </p:sp>
      <p:sp>
        <p:nvSpPr>
          <p:cNvPr id="257" name="Google Shape;257;p2"/>
          <p:cNvSpPr txBox="1"/>
          <p:nvPr>
            <p:ph idx="4" type="body"/>
          </p:nvPr>
        </p:nvSpPr>
        <p:spPr>
          <a:xfrm>
            <a:off x="6096000" y="4040176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WHAT CAN YOU LEARN IN AN INTERVIEW</a:t>
            </a:r>
            <a:endParaRPr/>
          </a:p>
        </p:txBody>
      </p:sp>
      <p:sp>
        <p:nvSpPr>
          <p:cNvPr id="258" name="Google Shape;258;p2"/>
          <p:cNvSpPr txBox="1"/>
          <p:nvPr>
            <p:ph idx="5" type="body"/>
          </p:nvPr>
        </p:nvSpPr>
        <p:spPr>
          <a:xfrm>
            <a:off x="6096000" y="4904104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PRACTICE: IT IS A SKILL TO DEVELOP</a:t>
            </a:r>
            <a:endParaRPr/>
          </a:p>
        </p:txBody>
      </p:sp>
      <p:cxnSp>
        <p:nvCxnSpPr>
          <p:cNvPr id="259" name="Google Shape;259;p2"/>
          <p:cNvCxnSpPr/>
          <p:nvPr/>
        </p:nvCxnSpPr>
        <p:spPr>
          <a:xfrm>
            <a:off x="6096000" y="2834746"/>
            <a:ext cx="5181600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2"/>
          <p:cNvCxnSpPr/>
          <p:nvPr/>
        </p:nvCxnSpPr>
        <p:spPr>
          <a:xfrm>
            <a:off x="6096000" y="3704911"/>
            <a:ext cx="5181601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2"/>
          <p:cNvCxnSpPr/>
          <p:nvPr/>
        </p:nvCxnSpPr>
        <p:spPr>
          <a:xfrm>
            <a:off x="6096000" y="4552334"/>
            <a:ext cx="5181601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2" name="Google Shape;262;p2"/>
          <p:cNvCxnSpPr/>
          <p:nvPr/>
        </p:nvCxnSpPr>
        <p:spPr>
          <a:xfrm>
            <a:off x="6096000" y="5432767"/>
            <a:ext cx="5181601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" name="Google Shape;263;p2"/>
          <p:cNvSpPr txBox="1"/>
          <p:nvPr/>
        </p:nvSpPr>
        <p:spPr>
          <a:xfrm>
            <a:off x="6090749" y="144949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GETTING TO THE WHY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2"/>
          <p:cNvCxnSpPr/>
          <p:nvPr/>
        </p:nvCxnSpPr>
        <p:spPr>
          <a:xfrm>
            <a:off x="6090749" y="1978156"/>
            <a:ext cx="5181600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e08067504_0_1366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2900"/>
              <a:t>Part 4: The HOOK</a:t>
            </a:r>
            <a:endParaRPr sz="2900"/>
          </a:p>
        </p:txBody>
      </p:sp>
      <p:sp>
        <p:nvSpPr>
          <p:cNvPr id="406" name="Google Shape;406;g2ae08067504_0_1366"/>
          <p:cNvSpPr txBox="1"/>
          <p:nvPr>
            <p:ph idx="1" type="body"/>
          </p:nvPr>
        </p:nvSpPr>
        <p:spPr>
          <a:xfrm>
            <a:off x="415600" y="2005200"/>
            <a:ext cx="45507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“So I promised at the start I am not here to sell to you, but to learn from you.” 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“I only want to know if you would be interested in seeing what we develop out of this when we have something ready?”</a:t>
            </a:r>
            <a:endParaRPr sz="2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sz="2100"/>
              <a:t>“Also, we are looking to interview people similar to you, could you introduce me to someone who is as experienced as you are or has something to offer in our quest?”</a:t>
            </a:r>
            <a:endParaRPr sz="2100"/>
          </a:p>
        </p:txBody>
      </p:sp>
      <p:sp>
        <p:nvSpPr>
          <p:cNvPr id="407" name="Google Shape;407;g2ae08067504_0_1366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8" name="Google Shape;408;g2ae08067504_0_1366"/>
          <p:cNvPicPr preferRelativeResize="0"/>
          <p:nvPr/>
        </p:nvPicPr>
        <p:blipFill rotWithShape="1">
          <a:blip r:embed="rId3">
            <a:alphaModFix/>
          </a:blip>
          <a:srcRect b="0" l="12945" r="12952" t="0"/>
          <a:stretch/>
        </p:blipFill>
        <p:spPr>
          <a:xfrm>
            <a:off x="5119200" y="744592"/>
            <a:ext cx="7072799" cy="5368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2ae08067504_0_15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441" y="3965817"/>
            <a:ext cx="1816713" cy="17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ae08067504_0_1548"/>
          <p:cNvSpPr txBox="1"/>
          <p:nvPr>
            <p:ph type="title"/>
          </p:nvPr>
        </p:nvSpPr>
        <p:spPr>
          <a:xfrm>
            <a:off x="354000" y="4770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b="1" lang="en-US">
                <a:solidFill>
                  <a:schemeClr val="accent2"/>
                </a:solidFill>
              </a:rPr>
              <a:t>In Review</a:t>
            </a:r>
            <a:endParaRPr b="1">
              <a:solidFill>
                <a:schemeClr val="accent2"/>
              </a:solidFill>
            </a:endParaRPr>
          </a:p>
        </p:txBody>
      </p:sp>
      <p:sp>
        <p:nvSpPr>
          <p:cNvPr id="415" name="Google Shape;415;g2ae08067504_0_1548"/>
          <p:cNvSpPr txBox="1"/>
          <p:nvPr>
            <p:ph idx="1" type="subTitle"/>
          </p:nvPr>
        </p:nvSpPr>
        <p:spPr>
          <a:xfrm>
            <a:off x="354000" y="2879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The Interview Formula</a:t>
            </a:r>
            <a:endParaRPr/>
          </a:p>
        </p:txBody>
      </p:sp>
      <p:sp>
        <p:nvSpPr>
          <p:cNvPr id="416" name="Google Shape;416;g2ae08067504_0_1548"/>
          <p:cNvSpPr txBox="1"/>
          <p:nvPr>
            <p:ph idx="2" type="body"/>
          </p:nvPr>
        </p:nvSpPr>
        <p:spPr>
          <a:xfrm>
            <a:off x="6377350" y="965600"/>
            <a:ext cx="5602200" cy="492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Part 1: The Welcome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Part 2: Positioning your Customer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Part 3: Ranking the Problem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en-US"/>
              <a:t>Part 4: The Hook</a:t>
            </a:r>
            <a:endParaRPr b="1" sz="2500">
              <a:solidFill>
                <a:schemeClr val="lt1"/>
              </a:solidFill>
            </a:endParaRPr>
          </a:p>
        </p:txBody>
      </p:sp>
      <p:sp>
        <p:nvSpPr>
          <p:cNvPr id="417" name="Google Shape;417;g2ae08067504_0_154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ae08067504_0_1718"/>
          <p:cNvSpPr txBox="1"/>
          <p:nvPr>
            <p:ph idx="2" type="subTitle"/>
          </p:nvPr>
        </p:nvSpPr>
        <p:spPr>
          <a:xfrm>
            <a:off x="3505199" y="1404129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Key characteristics:</a:t>
            </a:r>
            <a:endParaRPr/>
          </a:p>
        </p:txBody>
      </p:sp>
      <p:sp>
        <p:nvSpPr>
          <p:cNvPr id="424" name="Google Shape;424;g2ae08067504_0_1718"/>
          <p:cNvSpPr txBox="1"/>
          <p:nvPr>
            <p:ph idx="1" type="body"/>
          </p:nvPr>
        </p:nvSpPr>
        <p:spPr>
          <a:xfrm>
            <a:off x="3505199" y="229450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interviewee will do 90% of the talking</a:t>
            </a:r>
            <a:endParaRPr/>
          </a:p>
        </p:txBody>
      </p:sp>
      <p:sp>
        <p:nvSpPr>
          <p:cNvPr id="425" name="Google Shape;425;g2ae08067504_0_1718"/>
          <p:cNvSpPr txBox="1"/>
          <p:nvPr>
            <p:ph idx="3" type="body"/>
          </p:nvPr>
        </p:nvSpPr>
        <p:spPr>
          <a:xfrm>
            <a:off x="3505199" y="3164668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Use open-ended questions </a:t>
            </a:r>
            <a:endParaRPr/>
          </a:p>
        </p:txBody>
      </p:sp>
      <p:sp>
        <p:nvSpPr>
          <p:cNvPr id="426" name="Google Shape;426;g2ae08067504_0_1718"/>
          <p:cNvSpPr txBox="1"/>
          <p:nvPr>
            <p:ph idx="4" type="body"/>
          </p:nvPr>
        </p:nvSpPr>
        <p:spPr>
          <a:xfrm>
            <a:off x="3505199" y="4028596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Explore the why and motivations</a:t>
            </a:r>
            <a:endParaRPr/>
          </a:p>
        </p:txBody>
      </p:sp>
      <p:sp>
        <p:nvSpPr>
          <p:cNvPr id="427" name="Google Shape;427;g2ae08067504_0_1718"/>
          <p:cNvSpPr txBox="1"/>
          <p:nvPr>
            <p:ph idx="5" type="body"/>
          </p:nvPr>
        </p:nvSpPr>
        <p:spPr>
          <a:xfrm>
            <a:off x="3505199" y="4892524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You must be ready to hear something new and BE CHANGED BY IT.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8"/>
          <p:cNvSpPr txBox="1"/>
          <p:nvPr>
            <p:ph idx="1" type="subTitle"/>
          </p:nvPr>
        </p:nvSpPr>
        <p:spPr>
          <a:xfrm>
            <a:off x="6155476" y="2368075"/>
            <a:ext cx="5693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</a:pPr>
            <a:r>
              <a:rPr lang="en-US">
                <a:solidFill>
                  <a:srgbClr val="E0E0E0"/>
                </a:solidFill>
              </a:rPr>
              <a:t>What did you observe?</a:t>
            </a:r>
            <a:endParaRPr>
              <a:solidFill>
                <a:srgbClr val="E0E0E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</a:pPr>
            <a:r>
              <a:t/>
            </a:r>
            <a:endParaRPr>
              <a:solidFill>
                <a:srgbClr val="E0E0E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</a:pPr>
            <a:r>
              <a:rPr lang="en-US">
                <a:solidFill>
                  <a:srgbClr val="E0E0E0"/>
                </a:solidFill>
              </a:rPr>
              <a:t>How might we improve the gift giving experience?</a:t>
            </a:r>
            <a:endParaRPr>
              <a:solidFill>
                <a:srgbClr val="E0E0E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</a:pPr>
            <a:r>
              <a:t/>
            </a:r>
            <a:endParaRPr>
              <a:solidFill>
                <a:srgbClr val="E0E0E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</a:pPr>
            <a:r>
              <a:rPr lang="en-US">
                <a:solidFill>
                  <a:srgbClr val="E0E0E0"/>
                </a:solidFill>
              </a:rPr>
              <a:t>What did you learn from the interview experience?</a:t>
            </a:r>
            <a:endParaRPr>
              <a:solidFill>
                <a:srgbClr val="E0E0E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"/>
          <p:cNvSpPr txBox="1"/>
          <p:nvPr>
            <p:ph idx="1" type="subTitle"/>
          </p:nvPr>
        </p:nvSpPr>
        <p:spPr>
          <a:xfrm>
            <a:off x="2790125" y="2771602"/>
            <a:ext cx="6611750" cy="533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Interviews: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Getting the story behind the story.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6917855e7_0_9"/>
          <p:cNvSpPr txBox="1"/>
          <p:nvPr>
            <p:ph idx="1" type="subTitle"/>
          </p:nvPr>
        </p:nvSpPr>
        <p:spPr>
          <a:xfrm>
            <a:off x="6339225" y="2369400"/>
            <a:ext cx="4245300" cy="211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/>
              <a:t>Getting a pass “This is interesting.”</a:t>
            </a:r>
            <a:endParaRPr sz="3000"/>
          </a:p>
        </p:txBody>
      </p:sp>
      <p:pic>
        <p:nvPicPr>
          <p:cNvPr descr="fry from futurama says things just got very interesting .. (Provided by Tenor)" id="276" name="Google Shape;276;g326917855e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5625" y="3508425"/>
            <a:ext cx="3988775" cy="29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6633ce4b9_0_0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Robots in Hospitals </a:t>
            </a:r>
            <a:endParaRPr/>
          </a:p>
        </p:txBody>
      </p:sp>
      <p:sp>
        <p:nvSpPr>
          <p:cNvPr id="283" name="Google Shape;283;g326633ce4b9_0_0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Currently, a person delivers drugs from the pharmacy to each floor.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Hypothesis: A robot could deliver drugs securely to each floor.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26633ce4b9_0_0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</p:sp>
      <p:pic>
        <p:nvPicPr>
          <p:cNvPr id="285" name="Google Shape;285;g326633ce4b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800" y="1328075"/>
            <a:ext cx="5736375" cy="34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6917855e7_0_1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Most produce comes to Newfoundland island via the ferry, the ferry doesn’t run in bad weather.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Hypothesis: Shipping groceries with us would secure </a:t>
            </a:r>
            <a:r>
              <a:rPr lang="en-US"/>
              <a:t>timely</a:t>
            </a:r>
            <a:r>
              <a:rPr lang="en-US"/>
              <a:t> </a:t>
            </a:r>
            <a:r>
              <a:rPr lang="en-US"/>
              <a:t>deliver</a:t>
            </a:r>
            <a:r>
              <a:rPr lang="en-US"/>
              <a:t> in bad weather times.</a:t>
            </a:r>
            <a:endParaRPr/>
          </a:p>
        </p:txBody>
      </p:sp>
      <p:sp>
        <p:nvSpPr>
          <p:cNvPr id="292" name="Google Shape;292;g326917855e7_0_1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Trucking of Groceries</a:t>
            </a:r>
            <a:endParaRPr/>
          </a:p>
        </p:txBody>
      </p:sp>
      <p:sp>
        <p:nvSpPr>
          <p:cNvPr id="293" name="Google Shape;293;g326917855e7_0_1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</p:sp>
      <p:pic>
        <p:nvPicPr>
          <p:cNvPr id="294" name="Google Shape;294;g326917855e7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725" y="1360875"/>
            <a:ext cx="5945274" cy="44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ae08067504_0_1728"/>
          <p:cNvSpPr txBox="1"/>
          <p:nvPr>
            <p:ph idx="1" type="subTitle"/>
          </p:nvPr>
        </p:nvSpPr>
        <p:spPr>
          <a:xfrm>
            <a:off x="6405967" y="2383048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A gift experience</a:t>
            </a:r>
            <a:endParaRPr/>
          </a:p>
        </p:txBody>
      </p:sp>
      <p:pic>
        <p:nvPicPr>
          <p:cNvPr id="301" name="Google Shape;301;g2ae08067504_0_17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6275" y="3798850"/>
            <a:ext cx="428625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ae08067504_0_11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WHY</a:t>
            </a:r>
            <a:endParaRPr/>
          </a:p>
        </p:txBody>
      </p:sp>
      <p:sp>
        <p:nvSpPr>
          <p:cNvPr id="308" name="Google Shape;308;g2ae08067504_0_11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The purpose of the interviews in customer discovery is to see the connections.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Cause and Effect</a:t>
            </a:r>
            <a:endParaRPr/>
          </a:p>
        </p:txBody>
      </p:sp>
      <p:pic>
        <p:nvPicPr>
          <p:cNvPr id="309" name="Google Shape;309;g2ae08067504_0_11"/>
          <p:cNvPicPr preferRelativeResize="0"/>
          <p:nvPr>
            <p:ph idx="3" type="clipArt"/>
          </p:nvPr>
        </p:nvPicPr>
        <p:blipFill rotWithShape="1">
          <a:blip r:embed="rId3">
            <a:alphaModFix/>
          </a:blip>
          <a:srcRect b="0" l="20380" r="20373" t="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e08067504_0_18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Getting to the bottom of something.</a:t>
            </a:r>
            <a:endParaRPr/>
          </a:p>
        </p:txBody>
      </p:sp>
      <p:sp>
        <p:nvSpPr>
          <p:cNvPr id="316" name="Google Shape;316;g2ae08067504_0_18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A cautionary tale of why </a:t>
            </a:r>
            <a:endParaRPr/>
          </a:p>
        </p:txBody>
      </p:sp>
      <p:pic>
        <p:nvPicPr>
          <p:cNvPr id="317" name="Google Shape;317;g2ae08067504_0_18"/>
          <p:cNvPicPr preferRelativeResize="0"/>
          <p:nvPr>
            <p:ph idx="3" type="clipArt"/>
          </p:nvPr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7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Croteau</dc:creator>
</cp:coreProperties>
</file>